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7" r:id="rId4"/>
    <p:sldId id="262" r:id="rId5"/>
    <p:sldId id="263" r:id="rId6"/>
    <p:sldId id="265" r:id="rId7"/>
    <p:sldId id="267" r:id="rId8"/>
    <p:sldId id="268" r:id="rId9"/>
    <p:sldId id="264" r:id="rId10"/>
    <p:sldId id="269" r:id="rId11"/>
    <p:sldId id="258" r:id="rId12"/>
    <p:sldId id="270" r:id="rId13"/>
    <p:sldId id="266" r:id="rId14"/>
    <p:sldId id="275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84" r:id="rId23"/>
    <p:sldId id="285" r:id="rId24"/>
    <p:sldId id="279" r:id="rId25"/>
    <p:sldId id="281" r:id="rId26"/>
    <p:sldId id="286" r:id="rId27"/>
    <p:sldId id="260" r:id="rId28"/>
    <p:sldId id="26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FC696-1F48-4FB7-B502-586D1DA05830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47853-C498-4866-AF23-56E28A85F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7775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9E18-92BC-4E16-BAA9-D998F5C952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70B1-897B-4A63-A750-F74607ECC1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1684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9E18-92BC-4E16-BAA9-D998F5C952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70B1-897B-4A63-A750-F74607ECC1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4654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9E18-92BC-4E16-BAA9-D998F5C952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70B1-897B-4A63-A750-F74607ECC1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6205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9E18-92BC-4E16-BAA9-D998F5C952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70B1-897B-4A63-A750-F74607ECC1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346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9E18-92BC-4E16-BAA9-D998F5C952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70B1-897B-4A63-A750-F74607ECC1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8582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9E18-92BC-4E16-BAA9-D998F5C952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70B1-897B-4A63-A750-F74607ECC1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256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9E18-92BC-4E16-BAA9-D998F5C952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70B1-897B-4A63-A750-F74607ECC1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4600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9E18-92BC-4E16-BAA9-D998F5C952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70B1-897B-4A63-A750-F74607ECC1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689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9E18-92BC-4E16-BAA9-D998F5C952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70B1-897B-4A63-A750-F74607ECC1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4240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9E18-92BC-4E16-BAA9-D998F5C952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70B1-897B-4A63-A750-F74607ECC1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7120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9E18-92BC-4E16-BAA9-D998F5C952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70B1-897B-4A63-A750-F74607ECC1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539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59E18-92BC-4E16-BAA9-D998F5C952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E70B1-897B-4A63-A750-F74607ECC1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104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file:///C:\WINDOWS\&#1056;&#1072;&#1073;&#1086;&#1095;&#1080;&#1081;%20&#1089;&#1090;&#1086;&#1083;\UGOLEV.jpg" TargetMode="Externa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Альфа-</a:t>
            </a:r>
            <a:r>
              <a:rPr lang="ru-RU" dirty="0" err="1" smtClean="0">
                <a:solidFill>
                  <a:srgbClr val="FF0000"/>
                </a:solidFill>
              </a:rPr>
              <a:t>Липорекс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41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7"/>
          </a:xfrm>
        </p:spPr>
        <p:txBody>
          <a:bodyPr/>
          <a:lstStyle/>
          <a:p>
            <a:r>
              <a:rPr lang="ru-RU" dirty="0"/>
              <a:t>трофическая, трофическое [от греч. </a:t>
            </a:r>
            <a:r>
              <a:rPr lang="ru-RU" dirty="0" err="1"/>
              <a:t>trophe</a:t>
            </a:r>
            <a:r>
              <a:rPr lang="ru-RU" dirty="0"/>
              <a:t> – пища](анат., биол.). Управляющий питанием и жизнедеятельностью организма. Трофические нервы.</a:t>
            </a:r>
          </a:p>
        </p:txBody>
      </p:sp>
    </p:spTree>
    <p:extLst>
      <p:ext uri="{BB962C8B-B14F-4D97-AF65-F5344CB8AC3E}">
        <p14:creationId xmlns="" xmlns:p14="http://schemas.microsoft.com/office/powerpoint/2010/main" val="739410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alkogolnaya-polineyropati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47582" cy="5904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0176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chto-takoe-alkogolnaya-polinejropati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7992888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57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slide-50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32656"/>
            <a:ext cx="8208912" cy="619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422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Метаболический синдром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основе метаболического синдрома лежит невосприимчивость тканей к инсулину (основной гормон, отвечающий за усвоение глюкозы). Такое состояние называется </a:t>
            </a:r>
            <a:r>
              <a:rPr lang="ru-RU" dirty="0" err="1"/>
              <a:t>инсулинорезистентностью</a:t>
            </a:r>
            <a:r>
              <a:rPr lang="ru-RU" dirty="0"/>
              <a:t>. В крови повышается уровень и глюкозы и инсулина (</a:t>
            </a:r>
            <a:r>
              <a:rPr lang="ru-RU" dirty="0" err="1"/>
              <a:t>гиперинсулинемия</a:t>
            </a:r>
            <a:r>
              <a:rPr lang="ru-RU" dirty="0"/>
              <a:t>), однако поступления глюкозы в клетки в нужном количестве не происходит.</a:t>
            </a:r>
          </a:p>
        </p:txBody>
      </p:sp>
    </p:spTree>
    <p:extLst>
      <p:ext uri="{BB962C8B-B14F-4D97-AF65-F5344CB8AC3E}">
        <p14:creationId xmlns="" xmlns:p14="http://schemas.microsoft.com/office/powerpoint/2010/main" val="20759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Метаболический синдром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0713"/>
            <a:ext cx="8496944" cy="498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1593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ЖИРОВОЙ ГЕПАТОЗ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Жировой </a:t>
            </a:r>
            <a:r>
              <a:rPr lang="ru-RU" dirty="0" err="1">
                <a:solidFill>
                  <a:srgbClr val="FF0000"/>
                </a:solidFill>
              </a:rPr>
              <a:t>гепатоз</a:t>
            </a:r>
            <a:r>
              <a:rPr lang="ru-RU" dirty="0">
                <a:solidFill>
                  <a:srgbClr val="FF0000"/>
                </a:solidFill>
              </a:rPr>
              <a:t> или неалкогольная жировая болезнь печения</a:t>
            </a:r>
            <a:r>
              <a:rPr lang="ru-RU" dirty="0"/>
              <a:t> (НАЖБП, жировое перерождение печени) — это заболевание, при котором в тканях печени задерживаются жиры (триглицериды). В норме в печени присутствует около 5% жира1, но при воздействии некоторых патологических факторов печень уже не справляется с расщеплением жиров и они задерживаются и накапливаются в ней. Жира может скопиться столько, что содержание его в печени может достигать 50%1 . НАЖБП может встречаться примерно у 20 — 35% взрослых.</a:t>
            </a:r>
          </a:p>
        </p:txBody>
      </p:sp>
    </p:spTree>
    <p:extLst>
      <p:ext uri="{BB962C8B-B14F-4D97-AF65-F5344CB8AC3E}">
        <p14:creationId xmlns="" xmlns:p14="http://schemas.microsoft.com/office/powerpoint/2010/main" val="23690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ЖИРОВОЙ ГЕПАТОЗ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User\Desktop\zhirovoj-gepato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560840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87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611773" y="548680"/>
            <a:ext cx="5912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Препарат Альфа-</a:t>
            </a:r>
            <a:r>
              <a:rPr lang="ru-RU" sz="3200" b="1" dirty="0" err="1" smtClean="0">
                <a:solidFill>
                  <a:srgbClr val="FF0000"/>
                </a:solidFill>
              </a:rPr>
              <a:t>липорекс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133455"/>
            <a:ext cx="76328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 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sz="2800" b="1" i="1" dirty="0" smtClean="0">
                <a:solidFill>
                  <a:srgbClr val="FF3399"/>
                </a:solidFill>
              </a:rPr>
              <a:t>Здоровье и молодость в идеальной огранке!              </a:t>
            </a:r>
            <a:endParaRPr lang="ru-RU" sz="2800" dirty="0">
              <a:solidFill>
                <a:srgbClr val="FF3399"/>
              </a:solidFill>
            </a:endParaRPr>
          </a:p>
        </p:txBody>
      </p:sp>
      <p:pic>
        <p:nvPicPr>
          <p:cNvPr id="4" name="Picture 2" descr="D:\Загрузки хром\OSPanel\domains\localhost\redemimed.kz\images\doctors\large\lib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88840"/>
            <a:ext cx="4268416" cy="42684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251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692696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Состав 1 капсулы: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prstClr val="black"/>
                </a:solidFill>
              </a:rPr>
              <a:t>-альфа-</a:t>
            </a:r>
            <a:r>
              <a:rPr lang="ru-RU" sz="2400" dirty="0" err="1" smtClean="0">
                <a:solidFill>
                  <a:prstClr val="black"/>
                </a:solidFill>
              </a:rPr>
              <a:t>липоевая</a:t>
            </a:r>
            <a:r>
              <a:rPr lang="ru-RU" sz="2400" dirty="0" smtClean="0">
                <a:solidFill>
                  <a:prstClr val="black"/>
                </a:solidFill>
              </a:rPr>
              <a:t> кислота </a:t>
            </a:r>
            <a:r>
              <a:rPr lang="ru-RU" sz="2400" dirty="0">
                <a:solidFill>
                  <a:prstClr val="black"/>
                </a:solidFill>
              </a:rPr>
              <a:t>- </a:t>
            </a:r>
            <a:r>
              <a:rPr lang="ru-RU" sz="2400" dirty="0" smtClean="0">
                <a:solidFill>
                  <a:prstClr val="black"/>
                </a:solidFill>
              </a:rPr>
              <a:t>400 </a:t>
            </a:r>
            <a:r>
              <a:rPr lang="ru-RU" sz="2400" dirty="0">
                <a:solidFill>
                  <a:prstClr val="black"/>
                </a:solidFill>
              </a:rPr>
              <a:t>мг;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-экстракт шиповника </a:t>
            </a:r>
            <a:r>
              <a:rPr lang="ru-RU" sz="2400" dirty="0">
                <a:solidFill>
                  <a:prstClr val="black"/>
                </a:solidFill>
              </a:rPr>
              <a:t>- </a:t>
            </a:r>
            <a:r>
              <a:rPr lang="ru-RU" sz="2400" dirty="0" smtClean="0">
                <a:solidFill>
                  <a:prstClr val="black"/>
                </a:solidFill>
              </a:rPr>
              <a:t>200 </a:t>
            </a:r>
            <a:r>
              <a:rPr lang="ru-RU" sz="2400" dirty="0">
                <a:solidFill>
                  <a:prstClr val="black"/>
                </a:solidFill>
              </a:rPr>
              <a:t>мг; 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-токоферол (витамин Е) –2 </a:t>
            </a:r>
            <a:r>
              <a:rPr lang="ru-RU" sz="2400" dirty="0">
                <a:solidFill>
                  <a:prstClr val="black"/>
                </a:solidFill>
              </a:rPr>
              <a:t>мг.</a:t>
            </a:r>
          </a:p>
          <a:p>
            <a:endParaRPr lang="ru-RU" sz="2400" b="1" dirty="0">
              <a:solidFill>
                <a:prstClr val="black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Форма выпуска:</a:t>
            </a:r>
          </a:p>
          <a:p>
            <a:r>
              <a:rPr lang="ru-RU" sz="2400" b="1" dirty="0" smtClean="0">
                <a:solidFill>
                  <a:prstClr val="black"/>
                </a:solidFill>
              </a:rPr>
              <a:t>Капсулы </a:t>
            </a:r>
            <a:r>
              <a:rPr lang="ru-RU" sz="2400" b="1" dirty="0">
                <a:solidFill>
                  <a:prstClr val="black"/>
                </a:solidFill>
              </a:rPr>
              <a:t>по </a:t>
            </a:r>
            <a:r>
              <a:rPr lang="ru-RU" sz="2400" b="1" dirty="0" smtClean="0">
                <a:solidFill>
                  <a:prstClr val="black"/>
                </a:solidFill>
              </a:rPr>
              <a:t>610 мг №30</a:t>
            </a:r>
            <a:endParaRPr lang="ru-RU" sz="2400" b="1" dirty="0">
              <a:solidFill>
                <a:prstClr val="black"/>
              </a:solidFill>
            </a:endParaRPr>
          </a:p>
          <a:p>
            <a:r>
              <a:rPr lang="ru-RU" sz="2400" b="1" dirty="0">
                <a:solidFill>
                  <a:prstClr val="black"/>
                </a:solidFill>
              </a:rPr>
              <a:t> </a:t>
            </a:r>
            <a:endParaRPr lang="ru-RU" sz="2400" b="1" dirty="0" smtClean="0">
              <a:solidFill>
                <a:prstClr val="black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Фармакологическая </a:t>
            </a:r>
            <a:r>
              <a:rPr lang="ru-RU" sz="2400" b="1" dirty="0">
                <a:solidFill>
                  <a:srgbClr val="FF0000"/>
                </a:solidFill>
              </a:rPr>
              <a:t>группа:</a:t>
            </a:r>
          </a:p>
          <a:p>
            <a:r>
              <a:rPr lang="ru-RU" sz="2400" b="1" dirty="0" smtClean="0">
                <a:solidFill>
                  <a:prstClr val="black"/>
                </a:solidFill>
              </a:rPr>
              <a:t>Средство для лечения </a:t>
            </a:r>
            <a:r>
              <a:rPr lang="ru-RU" sz="2400" b="1" dirty="0" err="1" smtClean="0">
                <a:solidFill>
                  <a:prstClr val="black"/>
                </a:solidFill>
              </a:rPr>
              <a:t>полинейропатии</a:t>
            </a:r>
            <a:endParaRPr lang="ru-RU" sz="2400" b="1" dirty="0" smtClean="0">
              <a:solidFill>
                <a:prstClr val="black"/>
              </a:solidFill>
            </a:endParaRPr>
          </a:p>
          <a:p>
            <a:endParaRPr lang="ru-RU" sz="2400" b="1" dirty="0" smtClean="0">
              <a:solidFill>
                <a:prstClr val="black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Фармакологическое действие </a:t>
            </a:r>
            <a:r>
              <a:rPr lang="ru-RU" sz="2400" b="1" dirty="0">
                <a:solidFill>
                  <a:prstClr val="black"/>
                </a:solidFill>
              </a:rPr>
              <a:t>— гипогликемическое, гипохолестеринемическое, </a:t>
            </a:r>
            <a:r>
              <a:rPr lang="ru-RU" sz="2400" b="1" dirty="0" err="1">
                <a:solidFill>
                  <a:prstClr val="black"/>
                </a:solidFill>
              </a:rPr>
              <a:t>гиполипидемическое</a:t>
            </a:r>
            <a:r>
              <a:rPr lang="ru-RU" sz="2400" b="1" dirty="0">
                <a:solidFill>
                  <a:prstClr val="black"/>
                </a:solidFill>
              </a:rPr>
              <a:t>, </a:t>
            </a:r>
            <a:r>
              <a:rPr lang="ru-RU" sz="2400" b="1" dirty="0" err="1">
                <a:solidFill>
                  <a:prstClr val="black"/>
                </a:solidFill>
              </a:rPr>
              <a:t>гепатопротективное</a:t>
            </a:r>
            <a:r>
              <a:rPr lang="ru-RU" sz="2400" b="1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1161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Полинейропатия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Нейропатия</a:t>
            </a:r>
            <a:r>
              <a:rPr lang="ru-RU" dirty="0"/>
              <a:t> – это </a:t>
            </a:r>
            <a:r>
              <a:rPr lang="ru-RU" dirty="0" err="1"/>
              <a:t>невоспалительные</a:t>
            </a:r>
            <a:r>
              <a:rPr lang="ru-RU" dirty="0"/>
              <a:t> </a:t>
            </a:r>
            <a:r>
              <a:rPr lang="ru-RU"/>
              <a:t>поражения </a:t>
            </a:r>
            <a:r>
              <a:rPr lang="ru-RU" smtClean="0"/>
              <a:t>нерва.</a:t>
            </a:r>
            <a:endParaRPr lang="ru-RU" dirty="0" smtClean="0"/>
          </a:p>
          <a:p>
            <a:r>
              <a:rPr lang="ru-RU" dirty="0" err="1" smtClean="0"/>
              <a:t>Полинейропатия</a:t>
            </a:r>
            <a:r>
              <a:rPr lang="ru-RU" dirty="0" smtClean="0"/>
              <a:t> – «болезнь многих нервов»</a:t>
            </a:r>
            <a:endParaRPr lang="ru-RU" dirty="0"/>
          </a:p>
        </p:txBody>
      </p:sp>
      <p:pic>
        <p:nvPicPr>
          <p:cNvPr id="1026" name="Picture 2" descr="C:\Users\User\Desktop\polineiiropatiya-1-334pvyhufh09fw7sg1hwj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05064"/>
            <a:ext cx="7620000" cy="2458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3726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035" y="139206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Механизм действия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92696"/>
            <a:ext cx="828191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	</a:t>
            </a:r>
            <a:r>
              <a:rPr lang="ru-RU" sz="2800" b="1" i="1" dirty="0" err="1" smtClean="0">
                <a:solidFill>
                  <a:prstClr val="black"/>
                </a:solidFill>
              </a:rPr>
              <a:t>Тиоктовая</a:t>
            </a:r>
            <a:r>
              <a:rPr lang="ru-RU" sz="2800" b="1" i="1" dirty="0" smtClean="0">
                <a:solidFill>
                  <a:prstClr val="black"/>
                </a:solidFill>
              </a:rPr>
              <a:t> </a:t>
            </a:r>
            <a:r>
              <a:rPr lang="ru-RU" sz="2800" b="1" i="1" dirty="0">
                <a:solidFill>
                  <a:prstClr val="black"/>
                </a:solidFill>
              </a:rPr>
              <a:t>(α-</a:t>
            </a:r>
            <a:r>
              <a:rPr lang="ru-RU" sz="2800" b="1" i="1" dirty="0" err="1">
                <a:solidFill>
                  <a:prstClr val="black"/>
                </a:solidFill>
              </a:rPr>
              <a:t>липоевая</a:t>
            </a:r>
            <a:r>
              <a:rPr lang="ru-RU" sz="2800" b="1" i="1" dirty="0">
                <a:solidFill>
                  <a:prstClr val="black"/>
                </a:solidFill>
              </a:rPr>
              <a:t>) кислота </a:t>
            </a:r>
            <a:r>
              <a:rPr lang="ru-RU" sz="2800" dirty="0">
                <a:solidFill>
                  <a:prstClr val="black"/>
                </a:solidFill>
              </a:rPr>
              <a:t>- эндогенный антиоксидант (связывает свободные </a:t>
            </a:r>
            <a:r>
              <a:rPr lang="ru-RU" sz="2800" dirty="0" smtClean="0">
                <a:solidFill>
                  <a:prstClr val="black"/>
                </a:solidFill>
              </a:rPr>
              <a:t>радикалы.</a:t>
            </a:r>
            <a:endParaRPr lang="ru-RU" sz="2800" dirty="0">
              <a:solidFill>
                <a:prstClr val="black"/>
              </a:solidFill>
            </a:endParaRPr>
          </a:p>
          <a:p>
            <a:r>
              <a:rPr lang="ru-RU" sz="2800" dirty="0">
                <a:solidFill>
                  <a:prstClr val="black"/>
                </a:solidFill>
              </a:rPr>
              <a:t>Способствует снижению содержания глюкозы в крови и увеличению содержания гликогена в печени, а также преодолению </a:t>
            </a:r>
            <a:r>
              <a:rPr lang="ru-RU" sz="2800" dirty="0" err="1">
                <a:solidFill>
                  <a:prstClr val="black"/>
                </a:solidFill>
              </a:rPr>
              <a:t>инсулинорезистентности</a:t>
            </a:r>
            <a:r>
              <a:rPr lang="ru-RU" sz="2800" dirty="0">
                <a:solidFill>
                  <a:prstClr val="black"/>
                </a:solidFill>
              </a:rPr>
              <a:t>. </a:t>
            </a:r>
            <a:endParaRPr lang="ru-RU" sz="2800" dirty="0" smtClean="0">
              <a:solidFill>
                <a:prstClr val="black"/>
              </a:solidFill>
            </a:endParaRPr>
          </a:p>
          <a:p>
            <a:r>
              <a:rPr lang="ru-RU" sz="2800" dirty="0" smtClean="0">
                <a:solidFill>
                  <a:prstClr val="black"/>
                </a:solidFill>
              </a:rPr>
              <a:t>По </a:t>
            </a:r>
            <a:r>
              <a:rPr lang="ru-RU" sz="2800" dirty="0">
                <a:solidFill>
                  <a:prstClr val="black"/>
                </a:solidFill>
              </a:rPr>
              <a:t>характеру биохимического действия близка к витаминам группы В. </a:t>
            </a:r>
            <a:endParaRPr lang="ru-RU" sz="2800" dirty="0" smtClean="0">
              <a:solidFill>
                <a:prstClr val="black"/>
              </a:solidFill>
            </a:endParaRPr>
          </a:p>
          <a:p>
            <a:r>
              <a:rPr lang="ru-RU" sz="2800" dirty="0" smtClean="0">
                <a:solidFill>
                  <a:prstClr val="black"/>
                </a:solidFill>
              </a:rPr>
              <a:t>Участвует </a:t>
            </a:r>
            <a:r>
              <a:rPr lang="ru-RU" sz="2800" dirty="0">
                <a:solidFill>
                  <a:prstClr val="black"/>
                </a:solidFill>
              </a:rPr>
              <a:t>в регулировании липидного и углеводного обмена, стимулирует обмен холестерина, улучшает функцию </a:t>
            </a:r>
            <a:r>
              <a:rPr lang="ru-RU" sz="2800" dirty="0" smtClean="0">
                <a:solidFill>
                  <a:prstClr val="black"/>
                </a:solidFill>
              </a:rPr>
              <a:t>печени.</a:t>
            </a:r>
            <a:endParaRPr lang="ru-RU" sz="2800" dirty="0">
              <a:solidFill>
                <a:prstClr val="black"/>
              </a:solidFill>
            </a:endParaRPr>
          </a:p>
          <a:p>
            <a:r>
              <a:rPr lang="ru-RU" sz="2000" b="1" i="1" dirty="0" smtClean="0">
                <a:solidFill>
                  <a:prstClr val="black"/>
                </a:solidFill>
              </a:rPr>
              <a:t>	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2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035" y="139206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Механизм действия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92696"/>
            <a:ext cx="8281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	</a:t>
            </a:r>
            <a:r>
              <a:rPr lang="ru-RU" sz="2000" b="1" i="1" dirty="0" smtClean="0">
                <a:solidFill>
                  <a:prstClr val="black"/>
                </a:solidFill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028343"/>
            <a:ext cx="8209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	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76328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Экстракт плодов шиповника — мощный </a:t>
            </a:r>
            <a:r>
              <a:rPr lang="ru-RU" b="1" i="1" dirty="0" err="1"/>
              <a:t>ангиопротектор</a:t>
            </a:r>
            <a:r>
              <a:rPr lang="ru-RU" b="1" i="1" dirty="0"/>
              <a:t> и антиоксидант: укрепляет сосудистую стенку</a:t>
            </a:r>
            <a:r>
              <a:rPr lang="ru-RU" b="1" i="1" dirty="0" smtClean="0"/>
              <a:t>.</a:t>
            </a:r>
          </a:p>
          <a:p>
            <a:endParaRPr lang="ru-RU" b="1" i="1" dirty="0" smtClean="0"/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555555"/>
                </a:solidFill>
                <a:latin typeface="Trebuchet MS"/>
              </a:rPr>
              <a:t>очищает кровеносную систему;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555555"/>
                </a:solidFill>
                <a:latin typeface="Trebuchet MS"/>
              </a:rPr>
              <a:t>обладает общеукрепляющим и тонизирующим действием;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555555"/>
                </a:solidFill>
                <a:latin typeface="Trebuchet MS"/>
              </a:rPr>
              <a:t>повышает сопротивляемость организма при простудных заболеваниях;</a:t>
            </a:r>
          </a:p>
          <a:p>
            <a:pPr>
              <a:buFont typeface="Arial"/>
              <a:buChar char="•"/>
            </a:pPr>
            <a:r>
              <a:rPr lang="ru-RU" dirty="0" smtClean="0">
                <a:solidFill>
                  <a:srgbClr val="555555"/>
                </a:solidFill>
                <a:latin typeface="Trebuchet MS"/>
              </a:rPr>
              <a:t>обладает </a:t>
            </a:r>
            <a:r>
              <a:rPr lang="ru-RU" dirty="0">
                <a:solidFill>
                  <a:srgbClr val="555555"/>
                </a:solidFill>
                <a:latin typeface="Trebuchet MS"/>
              </a:rPr>
              <a:t>противовоспалительным и заживляющим свойствами;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555555"/>
                </a:solidFill>
                <a:latin typeface="Trebuchet MS"/>
              </a:rPr>
              <a:t>повышает иммунитет;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555555"/>
                </a:solidFill>
                <a:latin typeface="Trebuchet MS"/>
              </a:rPr>
              <a:t>стимулирует обменные процессы;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555555"/>
                </a:solidFill>
                <a:latin typeface="Trebuchet MS"/>
              </a:rPr>
              <a:t>понижает артериальное давление;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555555"/>
                </a:solidFill>
                <a:latin typeface="Trebuchet MS"/>
              </a:rPr>
              <a:t>обеспечивает запас витаминов;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555555"/>
                </a:solidFill>
                <a:latin typeface="Trebuchet MS"/>
              </a:rPr>
              <a:t>снимает головную боль;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555555"/>
                </a:solidFill>
                <a:latin typeface="Trebuchet MS"/>
              </a:rPr>
              <a:t>улучшает аппетит;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555555"/>
                </a:solidFill>
                <a:latin typeface="Trebuchet MS"/>
              </a:rPr>
              <a:t>улучшает обмен веществ;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555555"/>
                </a:solidFill>
                <a:latin typeface="Trebuchet MS"/>
              </a:rPr>
              <a:t>повышает память;</a:t>
            </a:r>
          </a:p>
          <a:p>
            <a:pPr>
              <a:buFont typeface="Arial"/>
              <a:buChar char="•"/>
            </a:pPr>
            <a:r>
              <a:rPr lang="ru-RU" dirty="0" smtClean="0">
                <a:solidFill>
                  <a:srgbClr val="555555"/>
                </a:solidFill>
                <a:latin typeface="Trebuchet MS"/>
              </a:rPr>
              <a:t>улучшает </a:t>
            </a:r>
            <a:r>
              <a:rPr lang="ru-RU" dirty="0">
                <a:solidFill>
                  <a:srgbClr val="555555"/>
                </a:solidFill>
                <a:latin typeface="Trebuchet MS"/>
              </a:rPr>
              <a:t>работу пищеварительного тракта;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555555"/>
                </a:solidFill>
                <a:latin typeface="Trebuchet MS"/>
              </a:rPr>
              <a:t>омолаживает организм.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192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035" y="139206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Механизм действия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92696"/>
            <a:ext cx="8281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	</a:t>
            </a:r>
            <a:r>
              <a:rPr lang="ru-RU" sz="2000" b="1" dirty="0" smtClean="0">
                <a:solidFill>
                  <a:prstClr val="black"/>
                </a:solidFill>
              </a:rPr>
              <a:t>Токоферол (витамин Е)</a:t>
            </a:r>
            <a:r>
              <a:rPr lang="ru-RU" sz="2000" b="1" i="1" dirty="0" smtClean="0">
                <a:solidFill>
                  <a:prstClr val="black"/>
                </a:solidFill>
              </a:rPr>
              <a:t> 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028343"/>
            <a:ext cx="8209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	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5" y="1397675"/>
            <a:ext cx="8533445" cy="447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535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02359"/>
            <a:ext cx="84259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Показания к применению: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prstClr val="black"/>
                </a:solidFill>
              </a:rPr>
              <a:t>Диабетическая </a:t>
            </a:r>
            <a:r>
              <a:rPr lang="ru-RU" sz="2400" b="1" dirty="0" err="1" smtClean="0">
                <a:solidFill>
                  <a:prstClr val="black"/>
                </a:solidFill>
              </a:rPr>
              <a:t>полинейропатия</a:t>
            </a:r>
            <a:r>
              <a:rPr lang="ru-RU" sz="2400" b="1" dirty="0" smtClean="0">
                <a:solidFill>
                  <a:prstClr val="black"/>
                </a:solidFill>
              </a:rPr>
              <a:t>, </a:t>
            </a:r>
            <a:r>
              <a:rPr lang="ru-RU" sz="2400" b="1" dirty="0" err="1" smtClean="0">
                <a:solidFill>
                  <a:prstClr val="black"/>
                </a:solidFill>
              </a:rPr>
              <a:t>полинейропатии</a:t>
            </a:r>
            <a:r>
              <a:rPr lang="ru-RU" sz="2400" b="1" dirty="0" smtClean="0">
                <a:solidFill>
                  <a:prstClr val="black"/>
                </a:solidFill>
              </a:rPr>
              <a:t> другого генеза</a:t>
            </a:r>
          </a:p>
          <a:p>
            <a:r>
              <a:rPr lang="ru-RU" sz="2400" b="1" dirty="0" smtClean="0">
                <a:solidFill>
                  <a:prstClr val="black"/>
                </a:solidFill>
              </a:rPr>
              <a:t>Ожирение</a:t>
            </a:r>
          </a:p>
          <a:p>
            <a:r>
              <a:rPr lang="ru-RU" sz="2400" b="1" dirty="0" smtClean="0">
                <a:solidFill>
                  <a:prstClr val="black"/>
                </a:solidFill>
              </a:rPr>
              <a:t>Жировой </a:t>
            </a:r>
            <a:r>
              <a:rPr lang="ru-RU" sz="2400" b="1" dirty="0" err="1" smtClean="0">
                <a:solidFill>
                  <a:prstClr val="black"/>
                </a:solidFill>
              </a:rPr>
              <a:t>гепатоз</a:t>
            </a:r>
            <a:r>
              <a:rPr lang="ru-RU" sz="2400" b="1" dirty="0" smtClean="0">
                <a:solidFill>
                  <a:prstClr val="black"/>
                </a:solidFill>
              </a:rPr>
              <a:t> печени</a:t>
            </a:r>
          </a:p>
          <a:p>
            <a:r>
              <a:rPr lang="ru-RU" sz="2400" b="1" dirty="0" smtClean="0">
                <a:solidFill>
                  <a:prstClr val="black"/>
                </a:solidFill>
              </a:rPr>
              <a:t>Метаболический синдром, атеросклероз</a:t>
            </a:r>
          </a:p>
          <a:p>
            <a:pPr marL="342900" indent="-342900">
              <a:buFont typeface="Arial" charset="0"/>
              <a:buChar char="•"/>
            </a:pPr>
            <a:endParaRPr lang="ru-RU" sz="2400" b="1" dirty="0">
              <a:solidFill>
                <a:prstClr val="black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3367979"/>
            <a:ext cx="73197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</a:rPr>
              <a:t>Способ применения: </a:t>
            </a:r>
            <a:endParaRPr lang="ru-RU" sz="2400" dirty="0">
              <a:solidFill>
                <a:prstClr val="black"/>
              </a:solidFill>
            </a:endParaRPr>
          </a:p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 Взрослым и детям старше 12 лет по 1-2 капсулы в день во время </a:t>
            </a:r>
            <a:r>
              <a:rPr lang="ru-RU" sz="2400" dirty="0" smtClean="0">
                <a:solidFill>
                  <a:prstClr val="black"/>
                </a:solidFill>
              </a:rPr>
              <a:t>еды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Курс устанавливается индивидуально</a:t>
            </a:r>
            <a:endParaRPr lang="ru-RU" sz="2400" dirty="0">
              <a:solidFill>
                <a:prstClr val="black"/>
              </a:solidFill>
            </a:endParaRPr>
          </a:p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pic>
        <p:nvPicPr>
          <p:cNvPr id="5" name="Picture 2" descr="D:\Загрузки хром\OSPanel\domains\localhost\redemimed.kz\images\doctors\large\lib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484784"/>
            <a:ext cx="2612232" cy="2612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0507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62990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ПРЕИМУЩЕСТВА</a:t>
            </a:r>
          </a:p>
          <a:p>
            <a:endParaRPr lang="ru-RU" sz="2400" dirty="0">
              <a:solidFill>
                <a:prstClr val="black"/>
              </a:solidFill>
            </a:endParaRPr>
          </a:p>
          <a:p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03404"/>
            <a:ext cx="75608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ru-RU" sz="2400" dirty="0" smtClean="0">
                <a:solidFill>
                  <a:prstClr val="black"/>
                </a:solidFill>
              </a:rPr>
              <a:t>Повышает чувствительность к инсулину, тем самым нормализую уровень глюкозы( сахара) в крови</a:t>
            </a:r>
          </a:p>
          <a:p>
            <a:pPr marL="457200" indent="-457200">
              <a:buFontTx/>
              <a:buAutoNum type="arabicParenR"/>
            </a:pPr>
            <a:endParaRPr lang="ru-RU" sz="2400" dirty="0">
              <a:solidFill>
                <a:prstClr val="black"/>
              </a:solidFill>
            </a:endParaRPr>
          </a:p>
          <a:p>
            <a:pPr marL="457200" indent="-457200">
              <a:buFontTx/>
              <a:buAutoNum type="arabicParenR"/>
            </a:pPr>
            <a:r>
              <a:rPr lang="ru-RU" sz="2400" dirty="0" smtClean="0">
                <a:solidFill>
                  <a:prstClr val="black"/>
                </a:solidFill>
              </a:rPr>
              <a:t>Уменьшает возрастные изменения кожи, защищает её от солнца и старения</a:t>
            </a:r>
          </a:p>
          <a:p>
            <a:pPr marL="457200" indent="-457200">
              <a:buFontTx/>
              <a:buAutoNum type="arabicParenR"/>
            </a:pPr>
            <a:endParaRPr lang="ru-RU" sz="2400" dirty="0">
              <a:solidFill>
                <a:prstClr val="black"/>
              </a:solidFill>
            </a:endParaRPr>
          </a:p>
          <a:p>
            <a:pPr marL="457200" indent="-457200">
              <a:buFontTx/>
              <a:buAutoNum type="arabicParenR"/>
            </a:pPr>
            <a:r>
              <a:rPr lang="ru-RU" sz="2400" dirty="0" smtClean="0">
                <a:solidFill>
                  <a:prstClr val="black"/>
                </a:solidFill>
              </a:rPr>
              <a:t>Снижает аппетит и способствует сжиганию жира</a:t>
            </a:r>
          </a:p>
          <a:p>
            <a:pPr marL="457200" indent="-457200">
              <a:buFontTx/>
              <a:buAutoNum type="arabicParenR"/>
            </a:pPr>
            <a:endParaRPr lang="ru-RU" sz="2400" dirty="0">
              <a:solidFill>
                <a:prstClr val="black"/>
              </a:solidFill>
            </a:endParaRPr>
          </a:p>
          <a:p>
            <a:pPr marL="457200" indent="-457200">
              <a:buFontTx/>
              <a:buAutoNum type="arabicParenR"/>
            </a:pPr>
            <a:r>
              <a:rPr lang="ru-RU" sz="2400" dirty="0" smtClean="0">
                <a:solidFill>
                  <a:prstClr val="black"/>
                </a:solidFill>
              </a:rPr>
              <a:t>Повышает концентрацию </a:t>
            </a:r>
            <a:r>
              <a:rPr lang="ru-RU" sz="2400" dirty="0" err="1" smtClean="0">
                <a:solidFill>
                  <a:prstClr val="black"/>
                </a:solidFill>
              </a:rPr>
              <a:t>глутатиона</a:t>
            </a:r>
            <a:r>
              <a:rPr lang="ru-RU" sz="2400" dirty="0" smtClean="0">
                <a:solidFill>
                  <a:prstClr val="black"/>
                </a:solidFill>
              </a:rPr>
              <a:t>, защищает нервные клетки</a:t>
            </a:r>
          </a:p>
          <a:p>
            <a:pPr marL="457200" indent="-457200">
              <a:buFontTx/>
              <a:buAutoNum type="arabicParenR"/>
            </a:pPr>
            <a:endParaRPr lang="ru-RU" sz="2400" dirty="0">
              <a:solidFill>
                <a:prstClr val="black"/>
              </a:solidFill>
            </a:endParaRPr>
          </a:p>
          <a:p>
            <a:pPr marL="457200" indent="-457200">
              <a:buFontTx/>
              <a:buAutoNum type="arabicParenR"/>
            </a:pPr>
            <a:r>
              <a:rPr lang="ru-RU" sz="2400" dirty="0" smtClean="0">
                <a:solidFill>
                  <a:prstClr val="black"/>
                </a:solidFill>
              </a:rPr>
              <a:t>Препятствует образованию тромбов- профилактика инсульта и инфаркта миокарда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39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724400" y="1066800"/>
            <a:ext cx="4489450" cy="43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800" b="0"/>
              <a:t>Ни спасенье,  ни  искус </a:t>
            </a:r>
          </a:p>
          <a:p>
            <a:pPr>
              <a:spcBef>
                <a:spcPct val="50000"/>
              </a:spcBef>
            </a:pPr>
            <a:r>
              <a:rPr lang="ru-RU" sz="2800" b="0"/>
              <a:t>Не приходят ниоткуда.</a:t>
            </a:r>
          </a:p>
          <a:p>
            <a:pPr>
              <a:spcBef>
                <a:spcPct val="50000"/>
              </a:spcBef>
            </a:pPr>
            <a:r>
              <a:rPr lang="ru-RU" sz="2800" b="0"/>
              <a:t>Каждый сам себе - Иисус,</a:t>
            </a:r>
          </a:p>
          <a:p>
            <a:pPr>
              <a:spcBef>
                <a:spcPct val="50000"/>
              </a:spcBef>
            </a:pPr>
            <a:r>
              <a:rPr lang="ru-RU" sz="2800" b="0"/>
              <a:t>Каждый сам себе - Иуда!</a:t>
            </a:r>
          </a:p>
          <a:p>
            <a:pPr>
              <a:spcBef>
                <a:spcPct val="50000"/>
              </a:spcBef>
            </a:pPr>
            <a:endParaRPr lang="ru-RU" b="0" i="1"/>
          </a:p>
          <a:p>
            <a:pPr>
              <a:spcBef>
                <a:spcPct val="50000"/>
              </a:spcBef>
            </a:pPr>
            <a:r>
              <a:rPr lang="ru-RU" b="0" i="1"/>
              <a:t>                                   Уголев А.М</a:t>
            </a:r>
            <a:endParaRPr lang="ru-RU" sz="2800" b="0">
              <a:latin typeface="Arial" pitchFamily="34" charset="0"/>
            </a:endParaRPr>
          </a:p>
          <a:p>
            <a:endParaRPr lang="ru-RU" sz="2800" b="0"/>
          </a:p>
          <a:p>
            <a:r>
              <a:rPr lang="ru-RU" b="0"/>
              <a:t>                            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524000" y="6019800"/>
            <a:ext cx="226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2800" b="0">
                <a:latin typeface="Arial" pitchFamily="34" charset="0"/>
              </a:rPr>
              <a:t>А. М. Уголев</a:t>
            </a:r>
          </a:p>
        </p:txBody>
      </p:sp>
      <p:pic>
        <p:nvPicPr>
          <p:cNvPr id="43012" name="Picture 4" descr="file://C:\WINDOWS\Рабочий стол\UGOLEV.jpg"/>
          <p:cNvPicPr>
            <a:picLocks noChangeAspect="1" noChangeArrowheads="1"/>
          </p:cNvPicPr>
          <p:nvPr/>
        </p:nvPicPr>
        <p:blipFill>
          <a:blip r:link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3409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ugole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34290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27855806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Диабети́ческая</a:t>
            </a:r>
            <a:r>
              <a:rPr lang="ru-RU" dirty="0"/>
              <a:t> </a:t>
            </a:r>
            <a:r>
              <a:rPr lang="ru-RU" dirty="0" err="1"/>
              <a:t>не́йропати́я</a:t>
            </a:r>
            <a:r>
              <a:rPr lang="ru-RU" dirty="0"/>
              <a:t> (др.-греч. </a:t>
            </a:r>
            <a:r>
              <a:rPr lang="ru-RU" dirty="0" err="1"/>
              <a:t>νεϋρον</a:t>
            </a:r>
            <a:r>
              <a:rPr lang="ru-RU" dirty="0"/>
              <a:t> — «нерв» + др.-греч. π</a:t>
            </a:r>
            <a:r>
              <a:rPr lang="ru-RU" dirty="0" err="1"/>
              <a:t>άθος</a:t>
            </a:r>
            <a:r>
              <a:rPr lang="ru-RU" dirty="0"/>
              <a:t> — «страдание, болезнь») — расстройства нервной системы, связанные с поражением при диабете </a:t>
            </a:r>
            <a:r>
              <a:rPr lang="ru-RU" dirty="0" err="1"/>
              <a:t>ма́лых</a:t>
            </a:r>
            <a:r>
              <a:rPr lang="ru-RU" dirty="0"/>
              <a:t> кровеносных сосудов</a:t>
            </a:r>
          </a:p>
        </p:txBody>
      </p:sp>
    </p:spTree>
    <p:extLst>
      <p:ext uri="{BB962C8B-B14F-4D97-AF65-F5344CB8AC3E}">
        <p14:creationId xmlns="" xmlns:p14="http://schemas.microsoft.com/office/powerpoint/2010/main" val="2088061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_e285e39fe041ecbf_html_11b572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840760" cy="6264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0214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Эпидемиология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31"/>
          </a:xfrm>
        </p:spPr>
        <p:txBody>
          <a:bodyPr/>
          <a:lstStyle/>
          <a:p>
            <a:pPr marL="457200" lvl="1" indent="0">
              <a:buNone/>
            </a:pPr>
            <a:r>
              <a:rPr lang="ru-RU" dirty="0" smtClean="0"/>
              <a:t>	</a:t>
            </a:r>
            <a:r>
              <a:rPr lang="ru-RU" sz="2700" dirty="0" err="1" smtClean="0"/>
              <a:t>Полинейропатия</a:t>
            </a:r>
            <a:r>
              <a:rPr lang="ru-RU" sz="2700" dirty="0" smtClean="0"/>
              <a:t> </a:t>
            </a:r>
            <a:r>
              <a:rPr lang="ru-RU" sz="2700" dirty="0"/>
              <a:t>диагностируется примерно у 2,5% людей, среди пожилых этот показатель выше — около 8</a:t>
            </a:r>
            <a:r>
              <a:rPr lang="ru-RU" sz="2700" dirty="0" smtClean="0"/>
              <a:t>%.</a:t>
            </a:r>
            <a:endParaRPr lang="ru-RU" sz="2700" dirty="0"/>
          </a:p>
        </p:txBody>
      </p:sp>
      <p:pic>
        <p:nvPicPr>
          <p:cNvPr id="1026" name="Picture 2" descr="C:\Users\User\Desktop\Полинейропатия-повреждение-сосуд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7632848" cy="4443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62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Причины заболевания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68863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FF0000"/>
                </a:solidFill>
                <a:latin typeface="-apple-system"/>
              </a:rPr>
              <a:t>Сахарный </a:t>
            </a:r>
            <a:r>
              <a:rPr lang="ru-RU" b="1" dirty="0" smtClean="0">
                <a:solidFill>
                  <a:srgbClr val="FF0000"/>
                </a:solidFill>
                <a:latin typeface="-apple-system"/>
              </a:rPr>
              <a:t>диабет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- 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нарушает работу сосудов, питающих нервы, и вызывает обменные нарушения в миелиновой оболочке нервных волокон. Это приводит к их поражению. При сахарном диабете от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полинейропатии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, как правило, страдают нижние конечности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-apple-system"/>
              </a:rPr>
              <a:t>Критический </a:t>
            </a:r>
            <a:r>
              <a:rPr lang="ru-RU" b="1" dirty="0">
                <a:solidFill>
                  <a:srgbClr val="FF0000"/>
                </a:solidFill>
                <a:latin typeface="-apple-system"/>
              </a:rPr>
              <a:t>дефицит витаминов группы В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. Эти витамины жизненно необходимы для работы нервной системы, и их долговременная нехватка часто приводит к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полинейропатии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-apple-system"/>
              </a:rPr>
              <a:t>Воздействие </a:t>
            </a:r>
            <a:r>
              <a:rPr lang="ru-RU" b="1" dirty="0">
                <a:solidFill>
                  <a:srgbClr val="FF0000"/>
                </a:solidFill>
                <a:latin typeface="-apple-system"/>
              </a:rPr>
              <a:t>токсинов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. К ним относят как химические отравляющие вещества (в том числе и алкоголь), так и интоксикации при инфекционных заболеваниях, в частности, при дифтерите, ВИЧ, герпесе. При отравлении такими веществами, как угарный газ, мышьяк,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полинейропатия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может проявиться очень быстро, за несколько дней, а при инфекциях и алкоголизме характерно медленное развитие болезни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2556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Причины заболевания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68863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-apple-system"/>
              </a:rPr>
              <a:t>Травмы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. Повреждения нервных волокон при травмах или операциях также могут вызвать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полинейропатию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. К травмам следует отнести и сдавливание нервов, характерное для таких заболеваний позвоночника, как остеохондроз и грыжа межпозвоночных дисков. </a:t>
            </a:r>
            <a:endParaRPr lang="ru-RU" dirty="0" smtClean="0">
              <a:solidFill>
                <a:srgbClr val="000000"/>
              </a:solidFill>
              <a:latin typeface="-apple-system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-apple-system"/>
              </a:rPr>
              <a:t>Синдром </a:t>
            </a:r>
            <a:r>
              <a:rPr lang="ru-RU" b="1" dirty="0" err="1">
                <a:solidFill>
                  <a:srgbClr val="FF0000"/>
                </a:solidFill>
                <a:latin typeface="-apple-system"/>
              </a:rPr>
              <a:t>Гийена-Барре</a:t>
            </a:r>
            <a:r>
              <a:rPr lang="ru-RU" b="1" dirty="0">
                <a:solidFill>
                  <a:srgbClr val="FF0000"/>
                </a:solidFill>
                <a:latin typeface="-apple-system"/>
              </a:rPr>
              <a:t>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— аутоиммунное заболевание, часто развивающееся после инфекционных болезней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-apple-system"/>
              </a:rPr>
              <a:t>Наследственный </a:t>
            </a:r>
            <a:r>
              <a:rPr lang="ru-RU" b="1" dirty="0">
                <a:solidFill>
                  <a:srgbClr val="FF0000"/>
                </a:solidFill>
                <a:latin typeface="-apple-system"/>
              </a:rPr>
              <a:t>фактор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. Известно, что некоторые нарушения обмена веществ, приводящие к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полинейропатии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, могут передаваться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генетически.</a:t>
            </a:r>
            <a:endParaRPr lang="ru-RU" dirty="0">
              <a:solidFill>
                <a:srgbClr val="000000"/>
              </a:solidFill>
              <a:latin typeface="-apple-system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489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Диабетическая </a:t>
            </a:r>
            <a:r>
              <a:rPr lang="ru-RU" dirty="0" err="1" smtClean="0"/>
              <a:t>полинейропатия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4"/>
            <a:ext cx="8579296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ДП – </a:t>
            </a:r>
            <a:r>
              <a:rPr lang="ru-RU" sz="2800" dirty="0" err="1" smtClean="0"/>
              <a:t>демиелинизация</a:t>
            </a:r>
            <a:r>
              <a:rPr lang="ru-RU" sz="2800" dirty="0" smtClean="0"/>
              <a:t> периферических нервов</a:t>
            </a:r>
          </a:p>
          <a:p>
            <a:pPr marL="0" indent="0">
              <a:buNone/>
            </a:pPr>
            <a:r>
              <a:rPr lang="ru-RU" sz="2800" dirty="0" smtClean="0"/>
              <a:t> вследствие </a:t>
            </a:r>
            <a:r>
              <a:rPr lang="ru-RU" sz="2800" dirty="0" err="1" smtClean="0"/>
              <a:t>хрон</a:t>
            </a:r>
            <a:r>
              <a:rPr lang="ru-RU" sz="2800" dirty="0" smtClean="0"/>
              <a:t>. </a:t>
            </a:r>
            <a:r>
              <a:rPr lang="ru-RU" sz="2800" dirty="0"/>
              <a:t>с</a:t>
            </a:r>
            <a:r>
              <a:rPr lang="ru-RU" sz="2800" dirty="0" smtClean="0"/>
              <a:t>осудистой недостаточности – боли, парестезии, потери </a:t>
            </a:r>
            <a:r>
              <a:rPr lang="ru-RU" sz="2800" dirty="0" err="1" smtClean="0"/>
              <a:t>всехвидов</a:t>
            </a:r>
            <a:r>
              <a:rPr lang="ru-RU" sz="2800" dirty="0" smtClean="0"/>
              <a:t> чувствительности, </a:t>
            </a:r>
          </a:p>
          <a:p>
            <a:pPr marL="0" indent="0">
              <a:buNone/>
            </a:pPr>
            <a:r>
              <a:rPr lang="ru-RU" sz="2800" dirty="0" smtClean="0"/>
              <a:t>трофические язвы, гангрена, безболезненные формы</a:t>
            </a:r>
          </a:p>
          <a:p>
            <a:pPr marL="0" indent="0">
              <a:buNone/>
            </a:pPr>
            <a:r>
              <a:rPr lang="ru-RU" sz="2800" dirty="0" smtClean="0"/>
              <a:t> инфаркта миокарда.</a:t>
            </a:r>
            <a:endParaRPr lang="ru-RU" sz="2800" dirty="0"/>
          </a:p>
        </p:txBody>
      </p:sp>
      <p:pic>
        <p:nvPicPr>
          <p:cNvPr id="6148" name="Picture 4" descr="C:\Users\User\Desktop\porazhenie-nervnyh-volok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1088"/>
            <a:ext cx="6191250" cy="238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44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04664"/>
            <a:ext cx="777686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44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Diabeticheskaya-nejropatiya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480"/>
            <a:ext cx="8916698" cy="6638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709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20688"/>
            <a:ext cx="8352928" cy="5832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06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</TotalTime>
  <Words>616</Words>
  <Application>Microsoft Office PowerPoint</Application>
  <PresentationFormat>Экран (4:3)</PresentationFormat>
  <Paragraphs>103</Paragraphs>
  <Slides>27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1_Тема Office</vt:lpstr>
      <vt:lpstr>Альфа-Липорекс</vt:lpstr>
      <vt:lpstr>Полинейропатия</vt:lpstr>
      <vt:lpstr>Эпидемиология</vt:lpstr>
      <vt:lpstr>Причины заболевания </vt:lpstr>
      <vt:lpstr>Причины заболевания </vt:lpstr>
      <vt:lpstr>Диабетическая полинейропатия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Метаболический синдром</vt:lpstr>
      <vt:lpstr>Метаболический синдром</vt:lpstr>
      <vt:lpstr>ЖИРОВОЙ ГЕПАТОЗ</vt:lpstr>
      <vt:lpstr>ЖИРОВОЙ ГЕПАТОЗ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danar</cp:lastModifiedBy>
  <cp:revision>83</cp:revision>
  <dcterms:created xsi:type="dcterms:W3CDTF">2019-01-06T18:28:37Z</dcterms:created>
  <dcterms:modified xsi:type="dcterms:W3CDTF">2020-01-04T21:44:44Z</dcterms:modified>
</cp:coreProperties>
</file>